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1307" autoAdjust="0"/>
  </p:normalViewPr>
  <p:slideViewPr>
    <p:cSldViewPr snapToGrid="0">
      <p:cViewPr>
        <p:scale>
          <a:sx n="50" d="100"/>
          <a:sy n="50" d="100"/>
        </p:scale>
        <p:origin x="1500" y="1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F6C154-A186-456F-A9C7-1CDB1B11854C}" type="datetimeFigureOut">
              <a:rPr lang="en-US" smtClean="0"/>
              <a:t>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436284-7286-492E-B2B2-5E91A8674FC4}" type="slidenum">
              <a:rPr lang="en-US" smtClean="0"/>
              <a:t>‹#›</a:t>
            </a:fld>
            <a:endParaRPr lang="en-US"/>
          </a:p>
        </p:txBody>
      </p:sp>
    </p:spTree>
    <p:extLst>
      <p:ext uri="{BB962C8B-B14F-4D97-AF65-F5344CB8AC3E}">
        <p14:creationId xmlns:p14="http://schemas.microsoft.com/office/powerpoint/2010/main" val="3119031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write sales copy that turn suspicious readers into a trusting</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Use the A.I.D.A formula – the most powerful way to structure your sales copy.</a:t>
            </a:r>
          </a:p>
          <a:p>
            <a:pPr fontAlgn="base"/>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1</a:t>
            </a:fld>
            <a:endParaRPr lang="en-US"/>
          </a:p>
        </p:txBody>
      </p:sp>
    </p:spTree>
    <p:extLst>
      <p:ext uri="{BB962C8B-B14F-4D97-AF65-F5344CB8AC3E}">
        <p14:creationId xmlns:p14="http://schemas.microsoft.com/office/powerpoint/2010/main" val="1817550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Everything you write should have a call to action – after all, you’re creating a piece of content for a specific reason.</a:t>
            </a:r>
          </a:p>
          <a:p>
            <a:endParaRPr lang="en-US" dirty="0" smtClean="0"/>
          </a:p>
          <a:p>
            <a:r>
              <a:rPr lang="en-US" dirty="0" smtClean="0"/>
              <a:t>3.</a:t>
            </a:r>
            <a:r>
              <a:rPr lang="en-US" baseline="0" dirty="0" smtClean="0"/>
              <a:t> </a:t>
            </a:r>
            <a:r>
              <a:rPr lang="en-US" sz="1200" b="0" i="0" kern="1200" dirty="0" smtClean="0">
                <a:solidFill>
                  <a:schemeClr val="tx1"/>
                </a:solidFill>
                <a:effectLst/>
                <a:latin typeface="+mn-lt"/>
                <a:ea typeface="+mn-ea"/>
                <a:cs typeface="+mn-cs"/>
              </a:rPr>
              <a:t>Use discrete measurements of time in your call to action. Phrases like “click now” or “try our software today” give the user an understanding of how easy and immediate the action will be.</a:t>
            </a:r>
          </a:p>
          <a:p>
            <a:endParaRPr lang="en-US" sz="1200" b="0" i="0" kern="1200" dirty="0" smtClean="0">
              <a:solidFill>
                <a:schemeClr val="tx1"/>
              </a:solidFill>
              <a:effectLst/>
              <a:latin typeface="+mn-lt"/>
              <a:ea typeface="+mn-ea"/>
              <a:cs typeface="+mn-cs"/>
            </a:endParaRPr>
          </a:p>
          <a:p>
            <a:r>
              <a:rPr lang="en-US" dirty="0" smtClean="0"/>
              <a:t>4. </a:t>
            </a:r>
            <a:r>
              <a:rPr lang="en-US" sz="1200" b="0" i="0" kern="1200" dirty="0" smtClean="0">
                <a:solidFill>
                  <a:schemeClr val="tx1"/>
                </a:solidFill>
                <a:effectLst/>
                <a:latin typeface="+mn-lt"/>
                <a:ea typeface="+mn-ea"/>
                <a:cs typeface="+mn-cs"/>
              </a:rPr>
              <a:t> If your site is cool blue and gray, use a red or orange graphic</a:t>
            </a:r>
            <a:endParaRPr lang="en-US" dirty="0" smtClean="0"/>
          </a:p>
        </p:txBody>
      </p:sp>
      <p:sp>
        <p:nvSpPr>
          <p:cNvPr id="4" name="Slide Number Placeholder 3"/>
          <p:cNvSpPr>
            <a:spLocks noGrp="1"/>
          </p:cNvSpPr>
          <p:nvPr>
            <p:ph type="sldNum" sz="quarter" idx="10"/>
          </p:nvPr>
        </p:nvSpPr>
        <p:spPr/>
        <p:txBody>
          <a:bodyPr/>
          <a:lstStyle/>
          <a:p>
            <a:fld id="{3B436284-7286-492E-B2B2-5E91A8674FC4}" type="slidenum">
              <a:rPr lang="en-US" smtClean="0"/>
              <a:t>12</a:t>
            </a:fld>
            <a:endParaRPr lang="en-US"/>
          </a:p>
        </p:txBody>
      </p:sp>
    </p:spTree>
    <p:extLst>
      <p:ext uri="{BB962C8B-B14F-4D97-AF65-F5344CB8AC3E}">
        <p14:creationId xmlns:p14="http://schemas.microsoft.com/office/powerpoint/2010/main" val="638925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Doubling Your Traffic (hard</a:t>
            </a:r>
            <a:r>
              <a:rPr lang="en-US" sz="1200" b="0" i="0" kern="1200" baseline="0" dirty="0" smtClean="0">
                <a:solidFill>
                  <a:schemeClr val="tx1"/>
                </a:solidFill>
                <a:effectLst/>
                <a:latin typeface="+mn-lt"/>
                <a:ea typeface="+mn-ea"/>
                <a:cs typeface="+mn-cs"/>
              </a:rPr>
              <a:t> and less efficient </a:t>
            </a:r>
            <a:r>
              <a:rPr lang="en-US" sz="1200" b="0" i="0" kern="1200" dirty="0" smtClean="0">
                <a:solidFill>
                  <a:schemeClr val="tx1"/>
                </a:solidFill>
                <a:effectLst/>
                <a:latin typeface="+mn-lt"/>
                <a:ea typeface="+mn-ea"/>
                <a:cs typeface="+mn-cs"/>
              </a:rPr>
              <a:t>)vs. Doubling Your Conversion Rate (easier with good copy and more</a:t>
            </a:r>
            <a:r>
              <a:rPr lang="en-US" sz="1200" b="0" i="0" kern="1200" baseline="0" dirty="0" smtClean="0">
                <a:solidFill>
                  <a:schemeClr val="tx1"/>
                </a:solidFill>
                <a:effectLst/>
                <a:latin typeface="+mn-lt"/>
                <a:ea typeface="+mn-ea"/>
                <a:cs typeface="+mn-cs"/>
              </a:rPr>
              <a:t> efficient ) </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2</a:t>
            </a:fld>
            <a:endParaRPr lang="en-US"/>
          </a:p>
        </p:txBody>
      </p:sp>
    </p:spTree>
    <p:extLst>
      <p:ext uri="{BB962C8B-B14F-4D97-AF65-F5344CB8AC3E}">
        <p14:creationId xmlns:p14="http://schemas.microsoft.com/office/powerpoint/2010/main" val="820181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cap="all" dirty="0" smtClean="0"/>
              <a:t>BEFORE YOU WRITE A SINGLE WORD …</a:t>
            </a:r>
            <a:endParaRPr lang="en-US" dirty="0" smtClean="0"/>
          </a:p>
          <a:p>
            <a:r>
              <a:rPr lang="en-US" dirty="0" smtClean="0"/>
              <a:t>clearly defined goal If you want results</a:t>
            </a:r>
          </a:p>
          <a:p>
            <a:r>
              <a:rPr lang="en-US" dirty="0" smtClean="0"/>
              <a:t>When your goals are set, you need to find out how to best achieve them.</a:t>
            </a:r>
          </a:p>
          <a:p>
            <a:endParaRPr lang="en-US" dirty="0" smtClean="0"/>
          </a:p>
          <a:p>
            <a:r>
              <a:rPr lang="en-US" sz="1200" b="0" i="0" kern="1200" dirty="0" smtClean="0">
                <a:solidFill>
                  <a:schemeClr val="tx1"/>
                </a:solidFill>
                <a:effectLst/>
                <a:latin typeface="+mn-lt"/>
                <a:ea typeface="+mn-ea"/>
                <a:cs typeface="+mn-cs"/>
              </a:rPr>
              <a:t>Every headline, image, subject line etc. should tie back to your buyer persona and persuade them to take action.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4</a:t>
            </a:fld>
            <a:endParaRPr lang="en-US"/>
          </a:p>
        </p:txBody>
      </p:sp>
    </p:spTree>
    <p:extLst>
      <p:ext uri="{BB962C8B-B14F-4D97-AF65-F5344CB8AC3E}">
        <p14:creationId xmlns:p14="http://schemas.microsoft.com/office/powerpoint/2010/main" val="3341284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We pour energy and resources into small gains, instead of focusing our attention on the simple changes that make a huge difference. It’s about working smarter, not harder.</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It’s the headline that people share on Facebook</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Complex ideas do not go viral. Viral ideas are simple,</a:t>
            </a:r>
          </a:p>
          <a:p>
            <a:pPr fontAlgn="base"/>
            <a:endParaRPr lang="en-US" sz="1200" b="0" i="0" kern="1200" dirty="0" smtClean="0">
              <a:solidFill>
                <a:schemeClr val="tx1"/>
              </a:solidFill>
              <a:effectLst/>
              <a:latin typeface="+mn-lt"/>
              <a:ea typeface="+mn-ea"/>
              <a:cs typeface="+mn-cs"/>
            </a:endParaRPr>
          </a:p>
          <a:p>
            <a:pPr fontAlgn="base"/>
            <a:endParaRPr lang="en-US" sz="1200" b="0" i="0" kern="1200" dirty="0" smtClean="0">
              <a:solidFill>
                <a:schemeClr val="tx1"/>
              </a:solidFill>
              <a:effectLst/>
              <a:latin typeface="+mn-lt"/>
              <a:ea typeface="+mn-ea"/>
              <a:cs typeface="+mn-cs"/>
            </a:endParaRPr>
          </a:p>
          <a:p>
            <a:pPr fontAlgn="base"/>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6</a:t>
            </a:fld>
            <a:endParaRPr lang="en-US"/>
          </a:p>
        </p:txBody>
      </p:sp>
    </p:spTree>
    <p:extLst>
      <p:ext uri="{BB962C8B-B14F-4D97-AF65-F5344CB8AC3E}">
        <p14:creationId xmlns:p14="http://schemas.microsoft.com/office/powerpoint/2010/main" val="707549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smtClean="0"/>
              <a:t>3. Number: </a:t>
            </a:r>
            <a:br>
              <a:rPr lang="en-US" dirty="0" smtClean="0"/>
            </a:br>
            <a:r>
              <a:rPr lang="en-US" sz="1200" b="0" i="0" kern="1200" dirty="0" smtClean="0">
                <a:solidFill>
                  <a:schemeClr val="tx1"/>
                </a:solidFill>
                <a:effectLst/>
                <a:latin typeface="+mn-lt"/>
                <a:ea typeface="+mn-ea"/>
                <a:cs typeface="+mn-cs"/>
              </a:rPr>
              <a:t>7 Ways to Make Yourself a Happier Person Every Day</a:t>
            </a:r>
          </a:p>
          <a:p>
            <a:pPr fontAlgn="base"/>
            <a:r>
              <a:rPr lang="en-US" sz="1200" b="0" i="0" kern="1200" dirty="0" smtClean="0">
                <a:solidFill>
                  <a:schemeClr val="tx1"/>
                </a:solidFill>
                <a:effectLst/>
                <a:latin typeface="+mn-lt"/>
                <a:ea typeface="+mn-ea"/>
                <a:cs typeface="+mn-cs"/>
              </a:rPr>
              <a:t>21 Actionable SEO Techniques You Can Use Right Now</a:t>
            </a:r>
          </a:p>
          <a:p>
            <a:endParaRPr lang="en-US" dirty="0" smtClean="0"/>
          </a:p>
          <a:p>
            <a:r>
              <a:rPr lang="en-US" dirty="0" smtClean="0"/>
              <a:t>4. How to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How to [Blank] Even if [Common Obstacle]</a:t>
            </a:r>
          </a:p>
          <a:p>
            <a:endParaRPr lang="en-US" dirty="0" smtClean="0"/>
          </a:p>
          <a:p>
            <a:r>
              <a:rPr lang="en-US" dirty="0" smtClean="0"/>
              <a:t>5. Punctuation</a:t>
            </a:r>
            <a:r>
              <a:rPr lang="en-US" baseline="0" dirty="0" smtClean="0"/>
              <a:t> </a:t>
            </a:r>
          </a:p>
          <a:p>
            <a:r>
              <a:rPr lang="en-US" sz="1200" b="0" i="0" kern="1200" dirty="0" smtClean="0">
                <a:solidFill>
                  <a:schemeClr val="tx1"/>
                </a:solidFill>
                <a:effectLst/>
                <a:latin typeface="+mn-lt"/>
                <a:ea typeface="+mn-ea"/>
                <a:cs typeface="+mn-cs"/>
              </a:rPr>
              <a:t>Place your main keyword before the colon or </a:t>
            </a:r>
            <a:r>
              <a:rPr lang="en-US" sz="1200" b="0" i="0" kern="1200" dirty="0" err="1" smtClean="0">
                <a:solidFill>
                  <a:schemeClr val="tx1"/>
                </a:solidFill>
                <a:effectLst/>
                <a:latin typeface="+mn-lt"/>
                <a:ea typeface="+mn-ea"/>
                <a:cs typeface="+mn-cs"/>
              </a:rPr>
              <a:t>hyphen,and</a:t>
            </a:r>
            <a:r>
              <a:rPr lang="en-US" sz="1200" b="0" i="0" kern="1200" dirty="0" smtClean="0">
                <a:solidFill>
                  <a:schemeClr val="tx1"/>
                </a:solidFill>
                <a:effectLst/>
                <a:latin typeface="+mn-lt"/>
                <a:ea typeface="+mn-ea"/>
                <a:cs typeface="+mn-cs"/>
              </a:rPr>
              <a:t> add your benefit headline after it.</a:t>
            </a: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7</a:t>
            </a:fld>
            <a:endParaRPr lang="en-US"/>
          </a:p>
        </p:txBody>
      </p:sp>
    </p:spTree>
    <p:extLst>
      <p:ext uri="{BB962C8B-B14F-4D97-AF65-F5344CB8AC3E}">
        <p14:creationId xmlns:p14="http://schemas.microsoft.com/office/powerpoint/2010/main" val="381514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6. Define what the article is about. Remember, headlines set the expectation for the rest of the article.</a:t>
            </a:r>
          </a:p>
          <a:p>
            <a:endParaRPr lang="en-US" dirty="0" smtClean="0"/>
          </a:p>
          <a:p>
            <a:pPr fontAlgn="base"/>
            <a:r>
              <a:rPr lang="en-US" dirty="0" smtClean="0"/>
              <a:t>9. </a:t>
            </a:r>
            <a:r>
              <a:rPr lang="en-US" sz="1200" b="0" i="0" kern="1200" dirty="0" smtClean="0">
                <a:solidFill>
                  <a:schemeClr val="tx1"/>
                </a:solidFill>
                <a:effectLst/>
                <a:latin typeface="+mn-lt"/>
                <a:ea typeface="+mn-ea"/>
                <a:cs typeface="+mn-cs"/>
              </a:rPr>
              <a:t>If you want your headlines to look good in Google and prevent them from being cut off, make sure your headlines stay under 60 characters.</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8</a:t>
            </a:fld>
            <a:endParaRPr lang="en-US"/>
          </a:p>
        </p:txBody>
      </p:sp>
    </p:spTree>
    <p:extLst>
      <p:ext uri="{BB962C8B-B14F-4D97-AF65-F5344CB8AC3E}">
        <p14:creationId xmlns:p14="http://schemas.microsoft.com/office/powerpoint/2010/main" val="2456174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If you don’t hold their interest in the first paragraph, you’ve lost them!</a:t>
            </a:r>
          </a:p>
          <a:p>
            <a:r>
              <a:rPr lang="en-US" dirty="0" smtClean="0"/>
              <a:t/>
            </a:r>
            <a:br>
              <a:rPr lang="en-US" dirty="0" smtClean="0"/>
            </a:br>
            <a:r>
              <a:rPr lang="en-US" sz="1200" b="0" i="0" kern="1200" dirty="0" smtClean="0">
                <a:solidFill>
                  <a:schemeClr val="tx1"/>
                </a:solidFill>
                <a:effectLst/>
                <a:latin typeface="+mn-lt"/>
                <a:ea typeface="+mn-ea"/>
                <a:cs typeface="+mn-cs"/>
              </a:rPr>
              <a:t>Use bullets and subheadings, and break up the text to make your points stand out.</a:t>
            </a:r>
          </a:p>
          <a:p>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9</a:t>
            </a:fld>
            <a:endParaRPr lang="en-US"/>
          </a:p>
        </p:txBody>
      </p:sp>
    </p:spTree>
    <p:extLst>
      <p:ext uri="{BB962C8B-B14F-4D97-AF65-F5344CB8AC3E}">
        <p14:creationId xmlns:p14="http://schemas.microsoft.com/office/powerpoint/2010/main" val="3478886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For example, the famous drill example: People don’t buy a drill to have a drill. They buy a drill because they need a 3/4 inch hole. That’s the benefit!</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10</a:t>
            </a:fld>
            <a:endParaRPr lang="en-US"/>
          </a:p>
        </p:txBody>
      </p:sp>
    </p:spTree>
    <p:extLst>
      <p:ext uri="{BB962C8B-B14F-4D97-AF65-F5344CB8AC3E}">
        <p14:creationId xmlns:p14="http://schemas.microsoft.com/office/powerpoint/2010/main" val="2447171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You’ve worked hard so far. You’ve gotten their attention, hooked their interest, created desire. Isn’t it appropriate to ask for action?</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3B436284-7286-492E-B2B2-5E91A8674FC4}" type="slidenum">
              <a:rPr lang="en-US" smtClean="0"/>
              <a:t>11</a:t>
            </a:fld>
            <a:endParaRPr lang="en-US"/>
          </a:p>
        </p:txBody>
      </p:sp>
    </p:spTree>
    <p:extLst>
      <p:ext uri="{BB962C8B-B14F-4D97-AF65-F5344CB8AC3E}">
        <p14:creationId xmlns:p14="http://schemas.microsoft.com/office/powerpoint/2010/main" val="437919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10949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209455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60793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621723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0270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1351519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3610013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118399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401490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F45DB-5FD9-4048-B5A5-FE7ED3083257}"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982988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EF45DB-5FD9-4048-B5A5-FE7ED3083257}"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356509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EF45DB-5FD9-4048-B5A5-FE7ED3083257}" type="datetimeFigureOut">
              <a:rPr lang="en-US" smtClean="0"/>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374866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EF45DB-5FD9-4048-B5A5-FE7ED3083257}"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284519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F45DB-5FD9-4048-B5A5-FE7ED3083257}"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283080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EF45DB-5FD9-4048-B5A5-FE7ED3083257}"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5951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1EF45DB-5FD9-4048-B5A5-FE7ED3083257}"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12147-FAD1-4EFD-9F63-F34CDDD50F6A}" type="slidenum">
              <a:rPr lang="en-US" smtClean="0"/>
              <a:t>‹#›</a:t>
            </a:fld>
            <a:endParaRPr lang="en-US"/>
          </a:p>
        </p:txBody>
      </p:sp>
    </p:spTree>
    <p:extLst>
      <p:ext uri="{BB962C8B-B14F-4D97-AF65-F5344CB8AC3E}">
        <p14:creationId xmlns:p14="http://schemas.microsoft.com/office/powerpoint/2010/main" val="161355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EF45DB-5FD9-4048-B5A5-FE7ED3083257}" type="datetimeFigureOut">
              <a:rPr lang="en-US" smtClean="0"/>
              <a:t>12/5/2018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E812147-FAD1-4EFD-9F63-F34CDDD50F6A}" type="slidenum">
              <a:rPr lang="en-US" smtClean="0"/>
              <a:t>‹#›</a:t>
            </a:fld>
            <a:endParaRPr lang="en-US"/>
          </a:p>
        </p:txBody>
      </p:sp>
    </p:spTree>
    <p:extLst>
      <p:ext uri="{BB962C8B-B14F-4D97-AF65-F5344CB8AC3E}">
        <p14:creationId xmlns:p14="http://schemas.microsoft.com/office/powerpoint/2010/main" val="3344464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Copywriting </a:t>
            </a:r>
            <a:r>
              <a:rPr lang="en-US" dirty="0" smtClean="0"/>
              <a:t>Training</a:t>
            </a:r>
            <a:endParaRPr lang="en-US" dirty="0"/>
          </a:p>
        </p:txBody>
      </p:sp>
      <p:sp>
        <p:nvSpPr>
          <p:cNvPr id="3" name="Subtitle 2"/>
          <p:cNvSpPr>
            <a:spLocks noGrp="1"/>
          </p:cNvSpPr>
          <p:nvPr>
            <p:ph type="subTitle" idx="1"/>
          </p:nvPr>
        </p:nvSpPr>
        <p:spPr/>
        <p:txBody>
          <a:bodyPr/>
          <a:lstStyle/>
          <a:p>
            <a:pPr algn="l"/>
            <a:r>
              <a:rPr lang="en-US" dirty="0" smtClean="0"/>
              <a:t>Write a copy that sells</a:t>
            </a:r>
            <a:endParaRPr lang="en-US" dirty="0"/>
          </a:p>
        </p:txBody>
      </p:sp>
    </p:spTree>
    <p:extLst>
      <p:ext uri="{BB962C8B-B14F-4D97-AF65-F5344CB8AC3E}">
        <p14:creationId xmlns:p14="http://schemas.microsoft.com/office/powerpoint/2010/main" val="3630979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t>DESIRE </a:t>
            </a:r>
            <a:r>
              <a:rPr lang="en-US" b="1" cap="all" dirty="0" smtClean="0"/>
              <a:t/>
            </a:r>
            <a:br>
              <a:rPr lang="en-US" b="1" cap="all" dirty="0" smtClean="0"/>
            </a:br>
            <a:r>
              <a:rPr lang="en-US" b="1" cap="all" dirty="0" smtClean="0"/>
              <a:t>MAKE </a:t>
            </a:r>
            <a:r>
              <a:rPr lang="en-US" b="1" cap="all" dirty="0"/>
              <a:t>THEM “FEEL” THE TRANSFORMATION</a:t>
            </a:r>
            <a:r>
              <a:rPr lang="en-US" cap="all" dirty="0"/>
              <a:t/>
            </a:r>
            <a:br>
              <a:rPr lang="en-US" cap="all" dirty="0"/>
            </a:br>
            <a:endParaRPr lang="en-US" dirty="0"/>
          </a:p>
        </p:txBody>
      </p:sp>
      <p:sp>
        <p:nvSpPr>
          <p:cNvPr id="3" name="Content Placeholder 2"/>
          <p:cNvSpPr>
            <a:spLocks noGrp="1"/>
          </p:cNvSpPr>
          <p:nvPr>
            <p:ph idx="1"/>
          </p:nvPr>
        </p:nvSpPr>
        <p:spPr/>
        <p:txBody>
          <a:bodyPr/>
          <a:lstStyle/>
          <a:p>
            <a:r>
              <a:rPr lang="en-US" dirty="0" smtClean="0"/>
              <a:t>Goal is that</a:t>
            </a:r>
            <a:r>
              <a:rPr lang="en-US" dirty="0"/>
              <a:t> </a:t>
            </a:r>
            <a:r>
              <a:rPr lang="en-US" dirty="0" smtClean="0"/>
              <a:t>clients </a:t>
            </a:r>
            <a:r>
              <a:rPr lang="en-US" dirty="0"/>
              <a:t>start to imagine themselves in the solution</a:t>
            </a:r>
            <a:r>
              <a:rPr lang="en-US" dirty="0" smtClean="0"/>
              <a:t>.</a:t>
            </a:r>
          </a:p>
          <a:p>
            <a:pPr marL="0" indent="0">
              <a:buNone/>
            </a:pPr>
            <a:endParaRPr lang="en-US" dirty="0"/>
          </a:p>
          <a:p>
            <a:pPr fontAlgn="base"/>
            <a:r>
              <a:rPr lang="en-US" dirty="0"/>
              <a:t>One common mistake is to sell the product features vs. benefits for the customer</a:t>
            </a:r>
            <a:r>
              <a:rPr lang="en-US" dirty="0" smtClean="0"/>
              <a:t>.</a:t>
            </a:r>
          </a:p>
          <a:p>
            <a:r>
              <a:rPr lang="en-US" dirty="0" smtClean="0"/>
              <a:t>Focus </a:t>
            </a:r>
            <a:r>
              <a:rPr lang="en-US" dirty="0"/>
              <a:t>more on how your product will make the visitor’s life </a:t>
            </a:r>
            <a:r>
              <a:rPr lang="en-US" dirty="0" smtClean="0"/>
              <a:t>better</a:t>
            </a:r>
          </a:p>
          <a:p>
            <a:endParaRPr lang="en-US" dirty="0" smtClean="0"/>
          </a:p>
          <a:p>
            <a:pPr fontAlgn="base"/>
            <a:r>
              <a:rPr lang="en-US" dirty="0"/>
              <a:t>Finally, show the reader what is missing by not trying the product.</a:t>
            </a:r>
          </a:p>
          <a:p>
            <a:pPr marL="0" indent="0">
              <a:buNone/>
            </a:pPr>
            <a:r>
              <a:rPr lang="en-US" dirty="0"/>
              <a:t/>
            </a:r>
            <a:br>
              <a:rPr lang="en-US" dirty="0"/>
            </a:br>
            <a:r>
              <a:rPr lang="en-US" dirty="0"/>
              <a:t/>
            </a:r>
            <a:br>
              <a:rPr lang="en-US" dirty="0"/>
            </a:br>
            <a:endParaRPr lang="en-US" dirty="0" smtClean="0"/>
          </a:p>
          <a:p>
            <a:endParaRPr lang="en-US" dirty="0"/>
          </a:p>
        </p:txBody>
      </p:sp>
    </p:spTree>
    <p:extLst>
      <p:ext uri="{BB962C8B-B14F-4D97-AF65-F5344CB8AC3E}">
        <p14:creationId xmlns:p14="http://schemas.microsoft.com/office/powerpoint/2010/main" val="2005350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all" dirty="0" smtClean="0"/>
              <a:t>ACTION</a:t>
            </a:r>
            <a:br>
              <a:rPr lang="en-US" b="1" cap="all" dirty="0" smtClean="0"/>
            </a:br>
            <a:r>
              <a:rPr lang="en-US" b="1" cap="all" dirty="0" smtClean="0"/>
              <a:t>LEAD </a:t>
            </a:r>
            <a:r>
              <a:rPr lang="en-US" b="1" cap="all" dirty="0"/>
              <a:t>READERS TO </a:t>
            </a:r>
            <a:r>
              <a:rPr lang="en-US" b="1" cap="all" dirty="0" smtClean="0"/>
              <a:t>ACTION</a:t>
            </a:r>
            <a:endParaRPr lang="en-US" dirty="0"/>
          </a:p>
        </p:txBody>
      </p:sp>
      <p:sp>
        <p:nvSpPr>
          <p:cNvPr id="3" name="Content Placeholder 2"/>
          <p:cNvSpPr>
            <a:spLocks noGrp="1"/>
          </p:cNvSpPr>
          <p:nvPr>
            <p:ph idx="1"/>
          </p:nvPr>
        </p:nvSpPr>
        <p:spPr/>
        <p:txBody>
          <a:bodyPr/>
          <a:lstStyle/>
          <a:p>
            <a:pPr fontAlgn="base"/>
            <a:r>
              <a:rPr lang="en-US" dirty="0"/>
              <a:t>The CTA is your final instruction to your reader.</a:t>
            </a:r>
          </a:p>
          <a:p>
            <a:endParaRPr lang="en-US" dirty="0" smtClean="0"/>
          </a:p>
          <a:p>
            <a:r>
              <a:rPr lang="en-US" dirty="0"/>
              <a:t>Pay attention to the call-to-action you come across and note down what makes you click and what holds you back!</a:t>
            </a:r>
            <a:r>
              <a:rPr lang="en-US" dirty="0"/>
              <a:t/>
            </a:r>
            <a:br>
              <a:rPr lang="en-US" dirty="0"/>
            </a:br>
            <a:endParaRPr lang="en-US" dirty="0"/>
          </a:p>
        </p:txBody>
      </p:sp>
    </p:spTree>
    <p:extLst>
      <p:ext uri="{BB962C8B-B14F-4D97-AF65-F5344CB8AC3E}">
        <p14:creationId xmlns:p14="http://schemas.microsoft.com/office/powerpoint/2010/main" val="142826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dirty="0"/>
              <a:t>5 Tips to Create an Irresistible Call to Action</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pPr>
              <a:buFont typeface="+mj-lt"/>
              <a:buAutoNum type="arabicPeriod"/>
            </a:pPr>
            <a:r>
              <a:rPr lang="en-US" b="1" dirty="0"/>
              <a:t>Have a Call-to-Action on Every </a:t>
            </a:r>
            <a:r>
              <a:rPr lang="en-US" b="1" dirty="0" smtClean="0"/>
              <a:t>Page</a:t>
            </a:r>
          </a:p>
          <a:p>
            <a:pPr>
              <a:buFont typeface="+mj-lt"/>
              <a:buAutoNum type="arabicPeriod"/>
            </a:pPr>
            <a:r>
              <a:rPr lang="en-US" b="1" dirty="0"/>
              <a:t>Start With an Command </a:t>
            </a:r>
            <a:r>
              <a:rPr lang="en-US" b="1" dirty="0" smtClean="0"/>
              <a:t>Verb: </a:t>
            </a:r>
            <a:r>
              <a:rPr lang="en-US" dirty="0"/>
              <a:t> like “buy,” “shop,” or “order”, “download” or “subscribe”, “watch”, “share</a:t>
            </a:r>
            <a:r>
              <a:rPr lang="en-US" dirty="0" smtClean="0"/>
              <a:t>” </a:t>
            </a:r>
          </a:p>
          <a:p>
            <a:pPr>
              <a:buFont typeface="+mj-lt"/>
              <a:buAutoNum type="arabicPeriod"/>
            </a:pPr>
            <a:r>
              <a:rPr lang="en-US" b="1" dirty="0"/>
              <a:t>Create </a:t>
            </a:r>
            <a:r>
              <a:rPr lang="en-US" b="1" dirty="0" smtClean="0"/>
              <a:t>Urgency : </a:t>
            </a:r>
            <a:r>
              <a:rPr lang="en-US" dirty="0"/>
              <a:t>like “click now” or “try our software today</a:t>
            </a:r>
            <a:r>
              <a:rPr lang="en-US" dirty="0" smtClean="0"/>
              <a:t>”</a:t>
            </a:r>
          </a:p>
          <a:p>
            <a:pPr>
              <a:buFont typeface="+mj-lt"/>
              <a:buAutoNum type="arabicPeriod"/>
            </a:pPr>
            <a:r>
              <a:rPr lang="en-US" b="1" dirty="0"/>
              <a:t>Use Contrasting </a:t>
            </a:r>
            <a:r>
              <a:rPr lang="en-US" b="1" dirty="0" smtClean="0"/>
              <a:t>Colors</a:t>
            </a:r>
          </a:p>
          <a:p>
            <a:pPr>
              <a:buFont typeface="+mj-lt"/>
              <a:buAutoNum type="arabicPeriod"/>
            </a:pPr>
            <a:r>
              <a:rPr lang="en-US" b="1" dirty="0"/>
              <a:t>Use a no-obligation statement that removes or reduces </a:t>
            </a:r>
            <a:r>
              <a:rPr lang="en-US" b="1" dirty="0" smtClean="0"/>
              <a:t>risk</a:t>
            </a:r>
          </a:p>
          <a:p>
            <a:pPr lvl="1">
              <a:buFont typeface="+mj-lt"/>
              <a:buAutoNum type="arabicPeriod"/>
            </a:pPr>
            <a:r>
              <a:rPr lang="en-US" dirty="0" err="1"/>
              <a:t>Udemy</a:t>
            </a:r>
            <a:r>
              <a:rPr lang="en-US"/>
              <a:t> uses “Take This Course” rather than “Buy Now”. </a:t>
            </a:r>
            <a:endParaRPr lang="en-US" b="1" dirty="0"/>
          </a:p>
          <a:p>
            <a:pPr>
              <a:buFont typeface="+mj-lt"/>
              <a:buAutoNum type="arabicPeriod"/>
            </a:pPr>
            <a:endParaRPr lang="en-US" b="1" dirty="0" smtClean="0"/>
          </a:p>
        </p:txBody>
      </p:sp>
    </p:spTree>
    <p:extLst>
      <p:ext uri="{BB962C8B-B14F-4D97-AF65-F5344CB8AC3E}">
        <p14:creationId xmlns:p14="http://schemas.microsoft.com/office/powerpoint/2010/main" val="921743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b="1" cap="all" dirty="0"/>
              <a:t>WHAT IS COPYWRITING?</a:t>
            </a:r>
            <a:r>
              <a:rPr lang="en-US" cap="all" dirty="0"/>
              <a:t/>
            </a:r>
            <a:br>
              <a:rPr lang="en-US" cap="all" dirty="0"/>
            </a:br>
            <a:endParaRPr lang="en-US" dirty="0"/>
          </a:p>
        </p:txBody>
      </p:sp>
      <p:sp>
        <p:nvSpPr>
          <p:cNvPr id="3" name="Content Placeholder 2"/>
          <p:cNvSpPr>
            <a:spLocks noGrp="1"/>
          </p:cNvSpPr>
          <p:nvPr>
            <p:ph idx="1"/>
          </p:nvPr>
        </p:nvSpPr>
        <p:spPr/>
        <p:txBody>
          <a:bodyPr/>
          <a:lstStyle/>
          <a:p>
            <a:r>
              <a:rPr lang="en-US" dirty="0"/>
              <a:t>Copywriting is using written words to persuade people to take the action you want them </a:t>
            </a:r>
            <a:r>
              <a:rPr lang="en-US" dirty="0"/>
              <a:t/>
            </a:r>
            <a:br>
              <a:rPr lang="en-US" dirty="0"/>
            </a:br>
            <a:r>
              <a:rPr lang="en-US" dirty="0" smtClean="0"/>
              <a:t>Like:  make </a:t>
            </a:r>
            <a:r>
              <a:rPr lang="en-US" dirty="0"/>
              <a:t>a purchase, submit an email, request a </a:t>
            </a:r>
            <a:r>
              <a:rPr lang="en-US" dirty="0" smtClean="0"/>
              <a:t>demo</a:t>
            </a:r>
            <a:endParaRPr lang="en-US" dirty="0"/>
          </a:p>
          <a:p>
            <a:r>
              <a:rPr lang="en-US" dirty="0" smtClean="0"/>
              <a:t>convince </a:t>
            </a:r>
            <a:r>
              <a:rPr lang="en-US" dirty="0"/>
              <a:t>visitors that what you’re going to provide them </a:t>
            </a:r>
            <a:r>
              <a:rPr lang="en-US" dirty="0" smtClean="0"/>
              <a:t>is </a:t>
            </a:r>
            <a:r>
              <a:rPr lang="en-US" dirty="0"/>
              <a:t>worth more than what they’re giving </a:t>
            </a:r>
            <a:r>
              <a:rPr lang="en-US" dirty="0" smtClean="0"/>
              <a:t>you. </a:t>
            </a:r>
          </a:p>
          <a:p>
            <a:endParaRPr lang="en-US" dirty="0" smtClean="0"/>
          </a:p>
          <a:p>
            <a:pPr fontAlgn="base"/>
            <a:r>
              <a:rPr lang="en-US" dirty="0" smtClean="0"/>
              <a:t>Main </a:t>
            </a:r>
            <a:r>
              <a:rPr lang="en-US" dirty="0"/>
              <a:t>benefit of copywriting is that it increases sales!</a:t>
            </a:r>
          </a:p>
          <a:p>
            <a:pPr marL="0" indent="0">
              <a:buNone/>
            </a:pPr>
            <a:r>
              <a:rPr lang="en-US" dirty="0"/>
              <a:t/>
            </a:r>
            <a:br>
              <a:rPr lang="en-US" dirty="0"/>
            </a:br>
            <a:r>
              <a:rPr lang="en-US" dirty="0"/>
              <a:t> </a:t>
            </a:r>
            <a:endParaRPr lang="en-US" dirty="0"/>
          </a:p>
          <a:p>
            <a:endParaRPr lang="en-US" dirty="0"/>
          </a:p>
        </p:txBody>
      </p:sp>
    </p:spTree>
    <p:extLst>
      <p:ext uri="{BB962C8B-B14F-4D97-AF65-F5344CB8AC3E}">
        <p14:creationId xmlns:p14="http://schemas.microsoft.com/office/powerpoint/2010/main" val="450342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that </a:t>
            </a:r>
            <a:r>
              <a:rPr lang="en-US" dirty="0"/>
              <a:t>benefit from better copywriting:</a:t>
            </a:r>
            <a:endParaRPr lang="en-US" dirty="0"/>
          </a:p>
        </p:txBody>
      </p:sp>
      <p:sp>
        <p:nvSpPr>
          <p:cNvPr id="3" name="Content Placeholder 2"/>
          <p:cNvSpPr>
            <a:spLocks noGrp="1"/>
          </p:cNvSpPr>
          <p:nvPr>
            <p:ph idx="1"/>
          </p:nvPr>
        </p:nvSpPr>
        <p:spPr/>
        <p:txBody>
          <a:bodyPr/>
          <a:lstStyle/>
          <a:p>
            <a:pPr fontAlgn="base"/>
            <a:r>
              <a:rPr lang="en-US" b="1" dirty="0" smtClean="0"/>
              <a:t>Website: your visitors read your website and buy your product</a:t>
            </a:r>
          </a:p>
          <a:p>
            <a:pPr fontAlgn="base"/>
            <a:r>
              <a:rPr lang="en-US" b="1" dirty="0" smtClean="0"/>
              <a:t>Market </a:t>
            </a:r>
            <a:r>
              <a:rPr lang="en-US" b="1" dirty="0"/>
              <a:t>Research.</a:t>
            </a:r>
            <a:r>
              <a:rPr lang="en-US" dirty="0"/>
              <a:t> Explain the benefits of people completing your survey.</a:t>
            </a:r>
          </a:p>
          <a:p>
            <a:pPr fontAlgn="base"/>
            <a:r>
              <a:rPr lang="en-US" b="1" dirty="0"/>
              <a:t>Email Marketing.</a:t>
            </a:r>
            <a:r>
              <a:rPr lang="en-US" dirty="0"/>
              <a:t> Writing subject lines that people will open.</a:t>
            </a:r>
          </a:p>
          <a:p>
            <a:pPr fontAlgn="base"/>
            <a:r>
              <a:rPr lang="en-US" b="1" dirty="0"/>
              <a:t>Search Engine Optimization:</a:t>
            </a:r>
            <a:r>
              <a:rPr lang="en-US" dirty="0"/>
              <a:t> Creating SEO </a:t>
            </a:r>
            <a:r>
              <a:rPr lang="en-US" dirty="0" err="1"/>
              <a:t>optimised</a:t>
            </a:r>
            <a:r>
              <a:rPr lang="en-US" dirty="0"/>
              <a:t> content.</a:t>
            </a:r>
          </a:p>
          <a:p>
            <a:pPr fontAlgn="base"/>
            <a:r>
              <a:rPr lang="en-US" b="1" dirty="0"/>
              <a:t>YouTube.</a:t>
            </a:r>
            <a:r>
              <a:rPr lang="en-US" dirty="0"/>
              <a:t> Writing video headlines and scripts.</a:t>
            </a:r>
          </a:p>
          <a:p>
            <a:pPr fontAlgn="base"/>
            <a:r>
              <a:rPr lang="en-US" b="1" dirty="0"/>
              <a:t>Facebook &amp; Twitter.</a:t>
            </a:r>
            <a:r>
              <a:rPr lang="en-US" dirty="0"/>
              <a:t> Creating post people will engage with.</a:t>
            </a:r>
          </a:p>
          <a:p>
            <a:pPr fontAlgn="base"/>
            <a:r>
              <a:rPr lang="en-US" b="1" dirty="0" smtClean="0"/>
              <a:t>Google </a:t>
            </a:r>
            <a:r>
              <a:rPr lang="en-US" b="1" dirty="0" err="1"/>
              <a:t>Adwords</a:t>
            </a:r>
            <a:r>
              <a:rPr lang="en-US" b="1" dirty="0"/>
              <a:t>:</a:t>
            </a:r>
            <a:r>
              <a:rPr lang="en-US" dirty="0"/>
              <a:t> Writing effective ads.</a:t>
            </a:r>
          </a:p>
          <a:p>
            <a:endParaRPr lang="en-US" dirty="0"/>
          </a:p>
        </p:txBody>
      </p:sp>
    </p:spTree>
    <p:extLst>
      <p:ext uri="{BB962C8B-B14F-4D97-AF65-F5344CB8AC3E}">
        <p14:creationId xmlns:p14="http://schemas.microsoft.com/office/powerpoint/2010/main" val="2476956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write copy</a:t>
            </a:r>
            <a:endParaRPr lang="en-US" dirty="0"/>
          </a:p>
        </p:txBody>
      </p:sp>
      <p:sp>
        <p:nvSpPr>
          <p:cNvPr id="3" name="Content Placeholder 2"/>
          <p:cNvSpPr>
            <a:spLocks noGrp="1"/>
          </p:cNvSpPr>
          <p:nvPr>
            <p:ph idx="1"/>
          </p:nvPr>
        </p:nvSpPr>
        <p:spPr>
          <a:xfrm>
            <a:off x="677334" y="2160589"/>
            <a:ext cx="8596668" cy="3880773"/>
          </a:xfrm>
        </p:spPr>
        <p:txBody>
          <a:bodyPr>
            <a:normAutofit/>
          </a:bodyPr>
          <a:lstStyle/>
          <a:p>
            <a:r>
              <a:rPr lang="en-US" dirty="0"/>
              <a:t>You cannot write effective copy unless you know</a:t>
            </a:r>
            <a:r>
              <a:rPr lang="en-US" dirty="0" smtClean="0"/>
              <a:t>:</a:t>
            </a:r>
          </a:p>
          <a:p>
            <a:pPr lvl="1" fontAlgn="base"/>
            <a:r>
              <a:rPr lang="en-US" dirty="0"/>
              <a:t>Who you’re writing it for</a:t>
            </a:r>
          </a:p>
          <a:p>
            <a:pPr lvl="1" fontAlgn="base"/>
            <a:r>
              <a:rPr lang="en-US" dirty="0"/>
              <a:t>How that person thinks</a:t>
            </a:r>
          </a:p>
          <a:p>
            <a:pPr lvl="1" fontAlgn="base"/>
            <a:r>
              <a:rPr lang="en-US" dirty="0"/>
              <a:t>What that person </a:t>
            </a:r>
            <a:r>
              <a:rPr lang="en-US" dirty="0" smtClean="0"/>
              <a:t>needs</a:t>
            </a:r>
          </a:p>
          <a:p>
            <a:pPr fontAlgn="base"/>
            <a:r>
              <a:rPr lang="en-US" dirty="0"/>
              <a:t>Avoid writing to a large </a:t>
            </a:r>
            <a:r>
              <a:rPr lang="en-US" dirty="0" smtClean="0"/>
              <a:t>crowd</a:t>
            </a:r>
          </a:p>
          <a:p>
            <a:pPr fontAlgn="base"/>
            <a:r>
              <a:rPr lang="en-US" dirty="0"/>
              <a:t>Start your </a:t>
            </a:r>
            <a:r>
              <a:rPr lang="en-US" dirty="0" smtClean="0"/>
              <a:t>research for your buyer persona</a:t>
            </a:r>
          </a:p>
          <a:p>
            <a:pPr fontAlgn="base"/>
            <a:endParaRPr lang="en-US" dirty="0" smtClean="0"/>
          </a:p>
          <a:p>
            <a:pPr fontAlgn="base"/>
            <a:r>
              <a:rPr lang="en-US" dirty="0"/>
              <a:t>clearly defined goal If you want </a:t>
            </a:r>
            <a:r>
              <a:rPr lang="en-US" dirty="0" smtClean="0"/>
              <a:t>results</a:t>
            </a:r>
            <a:endParaRPr lang="en-US" dirty="0"/>
          </a:p>
          <a:p>
            <a:pPr fontAlgn="base"/>
            <a:r>
              <a:rPr lang="en-US" dirty="0"/>
              <a:t>Each page has one goal, </a:t>
            </a:r>
            <a:r>
              <a:rPr lang="en-US" dirty="0">
                <a:solidFill>
                  <a:schemeClr val="tx1"/>
                </a:solidFill>
              </a:rPr>
              <a:t>What action are you trying to persuade your readers to take? Is anything on the page distracting visitors from that goal?</a:t>
            </a:r>
          </a:p>
          <a:p>
            <a:pPr fontAlgn="base"/>
            <a:endParaRPr lang="en-US" dirty="0" smtClean="0"/>
          </a:p>
          <a:p>
            <a:pPr fontAlgn="base"/>
            <a:endParaRPr lang="en-US" dirty="0" smtClean="0"/>
          </a:p>
          <a:p>
            <a:pPr fontAlgn="base"/>
            <a:endParaRPr lang="en-US" dirty="0"/>
          </a:p>
          <a:p>
            <a:pPr fontAlgn="base"/>
            <a:endParaRPr lang="en-US" dirty="0"/>
          </a:p>
          <a:p>
            <a:endParaRPr lang="en-US" dirty="0"/>
          </a:p>
        </p:txBody>
      </p:sp>
    </p:spTree>
    <p:extLst>
      <p:ext uri="{BB962C8B-B14F-4D97-AF65-F5344CB8AC3E}">
        <p14:creationId xmlns:p14="http://schemas.microsoft.com/office/powerpoint/2010/main" val="1173580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cap="all" dirty="0"/>
              <a:t>A.I.D.A</a:t>
            </a:r>
            <a:r>
              <a:rPr lang="en-US" cap="all" dirty="0"/>
              <a:t/>
            </a:r>
            <a:br>
              <a:rPr lang="en-US" cap="all" dirty="0"/>
            </a:br>
            <a:r>
              <a:rPr lang="en-US" dirty="0"/>
              <a:t/>
            </a:r>
            <a:br>
              <a:rPr lang="en-US" dirty="0"/>
            </a:br>
            <a:endParaRPr lang="en-US" cap="all" dirty="0"/>
          </a:p>
        </p:txBody>
      </p:sp>
      <p:sp>
        <p:nvSpPr>
          <p:cNvPr id="3" name="Content Placeholder 2"/>
          <p:cNvSpPr>
            <a:spLocks noGrp="1"/>
          </p:cNvSpPr>
          <p:nvPr>
            <p:ph idx="1"/>
          </p:nvPr>
        </p:nvSpPr>
        <p:spPr>
          <a:xfrm>
            <a:off x="677334" y="2160589"/>
            <a:ext cx="8596668" cy="3880773"/>
          </a:xfrm>
        </p:spPr>
        <p:txBody>
          <a:bodyPr/>
          <a:lstStyle/>
          <a:p>
            <a:pPr fontAlgn="base"/>
            <a:endParaRPr lang="en-US" dirty="0" smtClean="0"/>
          </a:p>
          <a:p>
            <a:pPr fontAlgn="base"/>
            <a:r>
              <a:rPr lang="en-US" dirty="0" smtClean="0"/>
              <a:t>The </a:t>
            </a:r>
            <a:r>
              <a:rPr lang="en-US" dirty="0"/>
              <a:t>Most Powerful Way to Structure Your Sales Copy.</a:t>
            </a:r>
          </a:p>
          <a:p>
            <a:pPr lvl="1" fontAlgn="base"/>
            <a:r>
              <a:rPr lang="en-US" b="1" dirty="0"/>
              <a:t>Attention.</a:t>
            </a:r>
            <a:r>
              <a:rPr lang="en-US" dirty="0"/>
              <a:t> Get the readers attention with a magnetic headlines.</a:t>
            </a:r>
          </a:p>
          <a:p>
            <a:pPr lvl="1" fontAlgn="base"/>
            <a:r>
              <a:rPr lang="en-US" b="1" dirty="0"/>
              <a:t>Interest.</a:t>
            </a:r>
            <a:r>
              <a:rPr lang="en-US" dirty="0"/>
              <a:t> Connect with their problem.</a:t>
            </a:r>
          </a:p>
          <a:p>
            <a:pPr lvl="1" fontAlgn="base"/>
            <a:r>
              <a:rPr lang="en-US" b="1" dirty="0"/>
              <a:t>Desire. </a:t>
            </a:r>
            <a:r>
              <a:rPr lang="en-US" dirty="0"/>
              <a:t>Make them “feel” the transformation.</a:t>
            </a:r>
          </a:p>
          <a:p>
            <a:pPr lvl="1" fontAlgn="base"/>
            <a:r>
              <a:rPr lang="en-US" b="1" dirty="0"/>
              <a:t>Action. </a:t>
            </a:r>
            <a:r>
              <a:rPr lang="en-US" dirty="0"/>
              <a:t>Lead the reader to action</a:t>
            </a:r>
            <a:r>
              <a:rPr lang="en-US" dirty="0" smtClean="0"/>
              <a:t>.</a:t>
            </a:r>
          </a:p>
          <a:p>
            <a:pPr fontAlgn="base"/>
            <a:r>
              <a:rPr lang="en-US" dirty="0"/>
              <a:t/>
            </a:r>
            <a:br>
              <a:rPr lang="en-US" dirty="0"/>
            </a:br>
            <a:endParaRPr lang="en-US" dirty="0"/>
          </a:p>
        </p:txBody>
      </p:sp>
    </p:spTree>
    <p:extLst>
      <p:ext uri="{BB962C8B-B14F-4D97-AF65-F5344CB8AC3E}">
        <p14:creationId xmlns:p14="http://schemas.microsoft.com/office/powerpoint/2010/main" val="3186642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1. ATTENTION</a:t>
            </a:r>
            <a:r>
              <a:rPr lang="en-US" b="1" cap="all" dirty="0"/>
              <a:t> </a:t>
            </a:r>
            <a:r>
              <a:rPr lang="en-US" b="1" cap="all" dirty="0" smtClean="0"/>
              <a:t/>
            </a:r>
            <a:br>
              <a:rPr lang="en-US" b="1" cap="all" dirty="0" smtClean="0"/>
            </a:br>
            <a:r>
              <a:rPr lang="en-US" b="1" dirty="0" smtClean="0"/>
              <a:t>Headlines </a:t>
            </a:r>
            <a:r>
              <a:rPr lang="en-US" b="1" dirty="0"/>
              <a:t>are “eighty cents of the dollar”</a:t>
            </a:r>
            <a:br>
              <a:rPr lang="en-US" b="1" dirty="0"/>
            </a:br>
            <a:endParaRPr lang="en-US" dirty="0"/>
          </a:p>
        </p:txBody>
      </p:sp>
      <p:sp>
        <p:nvSpPr>
          <p:cNvPr id="3" name="Content Placeholder 2"/>
          <p:cNvSpPr>
            <a:spLocks noGrp="1"/>
          </p:cNvSpPr>
          <p:nvPr>
            <p:ph idx="1"/>
          </p:nvPr>
        </p:nvSpPr>
        <p:spPr/>
        <p:txBody>
          <a:bodyPr/>
          <a:lstStyle/>
          <a:p>
            <a:pPr fontAlgn="base"/>
            <a:r>
              <a:rPr lang="en-US" dirty="0" smtClean="0"/>
              <a:t>If you want impact you must first get their attention</a:t>
            </a:r>
          </a:p>
          <a:p>
            <a:pPr fontAlgn="base"/>
            <a:r>
              <a:rPr lang="en-US" dirty="0"/>
              <a:t>Your reader will only be interested in knowing “What’s in it for me?” “Why should </a:t>
            </a:r>
            <a:r>
              <a:rPr lang="en-US" dirty="0" smtClean="0"/>
              <a:t>I </a:t>
            </a:r>
            <a:r>
              <a:rPr lang="en-US" dirty="0"/>
              <a:t>invest my time in reading on</a:t>
            </a:r>
            <a:r>
              <a:rPr lang="en-US" dirty="0" smtClean="0"/>
              <a:t>?”</a:t>
            </a:r>
          </a:p>
          <a:p>
            <a:pPr fontAlgn="base"/>
            <a:r>
              <a:rPr lang="en-US" b="1" dirty="0"/>
              <a:t>Blog posts don’t go viral, headlines </a:t>
            </a:r>
            <a:r>
              <a:rPr lang="en-US" b="1" dirty="0" smtClean="0"/>
              <a:t>do</a:t>
            </a:r>
          </a:p>
          <a:p>
            <a:pPr fontAlgn="base"/>
            <a:r>
              <a:rPr lang="en-US" b="1" dirty="0"/>
              <a:t>Headlines set the expectation for the rest of the </a:t>
            </a:r>
            <a:r>
              <a:rPr lang="en-US" b="1" dirty="0" smtClean="0"/>
              <a:t>article</a:t>
            </a:r>
          </a:p>
          <a:p>
            <a:pPr fontAlgn="base"/>
            <a:endParaRPr lang="en-US" dirty="0"/>
          </a:p>
        </p:txBody>
      </p:sp>
    </p:spTree>
    <p:extLst>
      <p:ext uri="{BB962C8B-B14F-4D97-AF65-F5344CB8AC3E}">
        <p14:creationId xmlns:p14="http://schemas.microsoft.com/office/powerpoint/2010/main" val="1726460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writing magnetic headline</a:t>
            </a:r>
            <a:endParaRPr lang="en-US" dirty="0"/>
          </a:p>
        </p:txBody>
      </p:sp>
      <p:sp>
        <p:nvSpPr>
          <p:cNvPr id="3" name="Content Placeholder 2"/>
          <p:cNvSpPr>
            <a:spLocks noGrp="1"/>
          </p:cNvSpPr>
          <p:nvPr>
            <p:ph idx="1"/>
          </p:nvPr>
        </p:nvSpPr>
        <p:spPr>
          <a:xfrm>
            <a:off x="677334" y="2160589"/>
            <a:ext cx="8596668" cy="3859211"/>
          </a:xfrm>
        </p:spPr>
        <p:txBody>
          <a:bodyPr>
            <a:normAutofit/>
          </a:bodyPr>
          <a:lstStyle/>
          <a:p>
            <a:pPr>
              <a:buFont typeface="+mj-lt"/>
              <a:buAutoNum type="arabicPeriod"/>
            </a:pPr>
            <a:r>
              <a:rPr lang="en-US" b="1" dirty="0" smtClean="0"/>
              <a:t>Practice: </a:t>
            </a:r>
            <a:r>
              <a:rPr lang="en-US" dirty="0"/>
              <a:t> </a:t>
            </a:r>
            <a:r>
              <a:rPr lang="en-US" dirty="0"/>
              <a:t>Write </a:t>
            </a:r>
            <a:r>
              <a:rPr lang="en-US" dirty="0"/>
              <a:t>25 Headlines for every piece of </a:t>
            </a:r>
            <a:r>
              <a:rPr lang="en-US" dirty="0" smtClean="0"/>
              <a:t>content. </a:t>
            </a:r>
          </a:p>
          <a:p>
            <a:pPr>
              <a:buFont typeface="+mj-lt"/>
              <a:buAutoNum type="arabicPeriod"/>
            </a:pPr>
            <a:r>
              <a:rPr lang="en-US" b="1" dirty="0"/>
              <a:t>Model the Best In The Business.</a:t>
            </a:r>
            <a:r>
              <a:rPr lang="en-US" dirty="0"/>
              <a:t> </a:t>
            </a:r>
            <a:r>
              <a:rPr lang="en-US" dirty="0" smtClean="0"/>
              <a:t>www.jeffbullas.com</a:t>
            </a:r>
          </a:p>
          <a:p>
            <a:pPr fontAlgn="base">
              <a:buFont typeface="+mj-lt"/>
              <a:buAutoNum type="arabicPeriod"/>
            </a:pPr>
            <a:r>
              <a:rPr lang="en-US" b="1" dirty="0" smtClean="0"/>
              <a:t>Start </a:t>
            </a:r>
            <a:r>
              <a:rPr lang="en-US" b="1" dirty="0"/>
              <a:t>with </a:t>
            </a:r>
            <a:r>
              <a:rPr lang="en-US" b="1" dirty="0" smtClean="0"/>
              <a:t>Numbers</a:t>
            </a:r>
          </a:p>
          <a:p>
            <a:pPr lvl="1" fontAlgn="base"/>
            <a:r>
              <a:rPr lang="en-US" dirty="0"/>
              <a:t>Top 15 Website to Free Images For Your Content </a:t>
            </a:r>
            <a:r>
              <a:rPr lang="en-US" dirty="0" smtClean="0"/>
              <a:t>Marketing</a:t>
            </a:r>
          </a:p>
          <a:p>
            <a:pPr lvl="1" fontAlgn="base"/>
            <a:r>
              <a:rPr lang="en-US" dirty="0"/>
              <a:t>7 Secrets, 7 Proven, 7 Reasons, 7 Tips, T Tips etc.</a:t>
            </a:r>
          </a:p>
          <a:p>
            <a:pPr>
              <a:buFont typeface="+mj-lt"/>
              <a:buAutoNum type="arabicPeriod"/>
            </a:pPr>
            <a:r>
              <a:rPr lang="en-US" b="1" dirty="0"/>
              <a:t> Use “How to” Headlines </a:t>
            </a:r>
            <a:endParaRPr lang="en-US" b="1" dirty="0" smtClean="0"/>
          </a:p>
          <a:p>
            <a:pPr lvl="1">
              <a:buFont typeface="+mj-lt"/>
              <a:buAutoNum type="arabicPeriod"/>
            </a:pPr>
            <a:r>
              <a:rPr lang="en-US" dirty="0"/>
              <a:t>How to Make Lavender Lemonade to get rid of Headaches &amp; </a:t>
            </a:r>
            <a:r>
              <a:rPr lang="en-US" dirty="0" smtClean="0"/>
              <a:t>Anxiety</a:t>
            </a:r>
          </a:p>
          <a:p>
            <a:pPr>
              <a:buFont typeface="+mj-lt"/>
              <a:buAutoNum type="arabicPeriod"/>
            </a:pPr>
            <a:r>
              <a:rPr lang="en-US" b="1" dirty="0"/>
              <a:t>Use </a:t>
            </a:r>
            <a:r>
              <a:rPr lang="en-US" b="1" dirty="0" smtClean="0"/>
              <a:t>Punctuation</a:t>
            </a:r>
          </a:p>
          <a:p>
            <a:pPr lvl="1" fontAlgn="base"/>
            <a:r>
              <a:rPr lang="en-US" dirty="0"/>
              <a:t>Marketing Plan Template: Create Your First Marketing Plan in 5 </a:t>
            </a:r>
            <a:r>
              <a:rPr lang="en-US" dirty="0" smtClean="0"/>
              <a:t>Steps</a:t>
            </a:r>
            <a:r>
              <a:rPr lang="en-US" dirty="0"/>
              <a:t/>
            </a:r>
            <a:br>
              <a:rPr lang="en-US" dirty="0"/>
            </a:br>
            <a:endParaRPr lang="en-US" dirty="0"/>
          </a:p>
        </p:txBody>
      </p:sp>
    </p:spTree>
    <p:extLst>
      <p:ext uri="{BB962C8B-B14F-4D97-AF65-F5344CB8AC3E}">
        <p14:creationId xmlns:p14="http://schemas.microsoft.com/office/powerpoint/2010/main" val="295511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writing magnetic </a:t>
            </a:r>
            <a:r>
              <a:rPr lang="en-US" dirty="0" smtClean="0"/>
              <a:t>headline - 2</a:t>
            </a:r>
            <a:endParaRPr lang="en-US" dirty="0"/>
          </a:p>
        </p:txBody>
      </p:sp>
      <p:sp>
        <p:nvSpPr>
          <p:cNvPr id="3" name="Content Placeholder 2"/>
          <p:cNvSpPr>
            <a:spLocks noGrp="1"/>
          </p:cNvSpPr>
          <p:nvPr>
            <p:ph idx="1"/>
          </p:nvPr>
        </p:nvSpPr>
        <p:spPr/>
        <p:txBody>
          <a:bodyPr>
            <a:normAutofit/>
          </a:bodyPr>
          <a:lstStyle/>
          <a:p>
            <a:pPr>
              <a:buFont typeface="+mj-lt"/>
              <a:buAutoNum type="arabicPeriod" startAt="6"/>
            </a:pPr>
            <a:r>
              <a:rPr lang="en-US" b="1" dirty="0" smtClean="0"/>
              <a:t>Be </a:t>
            </a:r>
            <a:r>
              <a:rPr lang="en-US" b="1" dirty="0"/>
              <a:t>Ultra </a:t>
            </a:r>
            <a:r>
              <a:rPr lang="en-US" b="1" dirty="0" smtClean="0"/>
              <a:t>Specific</a:t>
            </a:r>
          </a:p>
          <a:p>
            <a:pPr lvl="1" fontAlgn="base"/>
            <a:r>
              <a:rPr lang="en-US" dirty="0"/>
              <a:t>Bad Headline: Write a Song</a:t>
            </a:r>
          </a:p>
          <a:p>
            <a:pPr lvl="1" fontAlgn="base"/>
            <a:r>
              <a:rPr lang="en-US" dirty="0"/>
              <a:t>Good Headline: How to Compose Your Own Song: Songwriting </a:t>
            </a:r>
            <a:r>
              <a:rPr lang="en-US" dirty="0" smtClean="0"/>
              <a:t>101</a:t>
            </a:r>
            <a:endParaRPr lang="en-US" b="1" dirty="0" smtClean="0"/>
          </a:p>
          <a:p>
            <a:pPr>
              <a:buFont typeface="+mj-lt"/>
              <a:buAutoNum type="arabicPeriod" startAt="6"/>
            </a:pPr>
            <a:r>
              <a:rPr lang="en-US" b="1" dirty="0"/>
              <a:t>Flag Common </a:t>
            </a:r>
            <a:r>
              <a:rPr lang="en-US" b="1" dirty="0" smtClean="0"/>
              <a:t>Mistakes</a:t>
            </a:r>
          </a:p>
          <a:p>
            <a:pPr lvl="1"/>
            <a:r>
              <a:rPr lang="en-US" dirty="0"/>
              <a:t>16 Copywriting Mistakes You’re Probably Making </a:t>
            </a:r>
            <a:r>
              <a:rPr lang="en-US" dirty="0" smtClean="0"/>
              <a:t> ( and how to fix them)</a:t>
            </a:r>
          </a:p>
          <a:p>
            <a:pPr>
              <a:buFont typeface="+mj-lt"/>
              <a:buAutoNum type="arabicPeriod" startAt="6"/>
            </a:pPr>
            <a:r>
              <a:rPr lang="en-US" b="1" dirty="0" smtClean="0"/>
              <a:t>Ask Questions (5 </a:t>
            </a:r>
            <a:r>
              <a:rPr lang="en-US" b="1" dirty="0" err="1" smtClean="0"/>
              <a:t>Ws</a:t>
            </a:r>
            <a:r>
              <a:rPr lang="en-US" b="1" dirty="0" smtClean="0"/>
              <a:t> – </a:t>
            </a:r>
            <a:r>
              <a:rPr lang="en-US" dirty="0" smtClean="0"/>
              <a:t>Who/What/When/Where/Why )</a:t>
            </a:r>
            <a:endParaRPr lang="en-US" b="1" dirty="0" smtClean="0"/>
          </a:p>
          <a:p>
            <a:pPr lvl="1"/>
            <a:r>
              <a:rPr lang="en-US" dirty="0"/>
              <a:t>Do You Want to Build a Snowman? Read This Guide </a:t>
            </a:r>
            <a:r>
              <a:rPr lang="en-US" dirty="0" smtClean="0"/>
              <a:t>First.</a:t>
            </a:r>
            <a:endParaRPr lang="en-US" b="1" dirty="0"/>
          </a:p>
          <a:p>
            <a:pPr>
              <a:buFont typeface="+mj-lt"/>
              <a:buAutoNum type="arabicPeriod" startAt="6"/>
            </a:pPr>
            <a:r>
              <a:rPr lang="en-US" b="1" dirty="0" smtClean="0"/>
              <a:t>Pay </a:t>
            </a:r>
            <a:r>
              <a:rPr lang="en-US" b="1" dirty="0"/>
              <a:t>Attention to Headline </a:t>
            </a:r>
            <a:r>
              <a:rPr lang="en-US" b="1" dirty="0" smtClean="0"/>
              <a:t>Length: </a:t>
            </a:r>
            <a:r>
              <a:rPr lang="en-US" dirty="0"/>
              <a:t>under 60 </a:t>
            </a:r>
            <a:r>
              <a:rPr lang="en-US" dirty="0" smtClean="0"/>
              <a:t>characters</a:t>
            </a:r>
          </a:p>
          <a:p>
            <a:pPr>
              <a:buFont typeface="+mj-lt"/>
              <a:buAutoNum type="arabicPeriod" startAt="6"/>
            </a:pPr>
            <a:r>
              <a:rPr lang="en-US" b="1" dirty="0"/>
              <a:t>Use an Image to Enhance Your </a:t>
            </a:r>
            <a:r>
              <a:rPr lang="en-US" b="1" dirty="0" smtClean="0"/>
              <a:t>Headline</a:t>
            </a:r>
          </a:p>
          <a:p>
            <a:pPr lvl="1">
              <a:buFont typeface="+mj-lt"/>
              <a:buAutoNum type="arabicPeriod" startAt="6"/>
            </a:pPr>
            <a:r>
              <a:rPr lang="en-US" dirty="0"/>
              <a:t>100% of readers will see it</a:t>
            </a:r>
            <a:endParaRPr lang="en-US" b="1" dirty="0" smtClean="0"/>
          </a:p>
          <a:p>
            <a:pPr marL="0" indent="0" fontAlgn="base">
              <a:buNone/>
            </a:pPr>
            <a:endParaRPr lang="en-US" dirty="0"/>
          </a:p>
          <a:p>
            <a:pPr marL="457200" lvl="1" indent="0">
              <a:buNone/>
            </a:pPr>
            <a:endParaRPr lang="en-US" b="1" dirty="0" smtClean="0"/>
          </a:p>
          <a:p>
            <a:pPr>
              <a:buFont typeface="+mj-lt"/>
              <a:buAutoNum type="arabicPeriod" startAt="6"/>
            </a:pPr>
            <a:endParaRPr lang="en-US" dirty="0"/>
          </a:p>
        </p:txBody>
      </p:sp>
    </p:spTree>
    <p:extLst>
      <p:ext uri="{BB962C8B-B14F-4D97-AF65-F5344CB8AC3E}">
        <p14:creationId xmlns:p14="http://schemas.microsoft.com/office/powerpoint/2010/main" val="3759842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cap="all" dirty="0"/>
              <a:t>2. INTEREST </a:t>
            </a:r>
            <a:r>
              <a:rPr lang="en-US" b="1" cap="all" dirty="0"/>
              <a:t/>
            </a:r>
            <a:br>
              <a:rPr lang="en-US" b="1" cap="all" dirty="0"/>
            </a:br>
            <a:r>
              <a:rPr lang="en-US" b="1" cap="all" dirty="0" smtClean="0"/>
              <a:t>CONNECT </a:t>
            </a:r>
            <a:r>
              <a:rPr lang="en-US" b="1" cap="all" dirty="0"/>
              <a:t>WITH THEIR PROBLEM</a:t>
            </a:r>
            <a:r>
              <a:rPr lang="en-US" cap="all" dirty="0"/>
              <a:t/>
            </a:r>
            <a:br>
              <a:rPr lang="en-US" cap="all" dirty="0"/>
            </a:br>
            <a:r>
              <a:rPr lang="en-US" dirty="0"/>
              <a:t/>
            </a:r>
            <a:br>
              <a:rPr lang="en-US" dirty="0"/>
            </a:br>
            <a:endParaRPr lang="en-US" cap="all" dirty="0"/>
          </a:p>
        </p:txBody>
      </p:sp>
      <p:sp>
        <p:nvSpPr>
          <p:cNvPr id="3" name="Content Placeholder 2"/>
          <p:cNvSpPr>
            <a:spLocks noGrp="1"/>
          </p:cNvSpPr>
          <p:nvPr>
            <p:ph idx="1"/>
          </p:nvPr>
        </p:nvSpPr>
        <p:spPr/>
        <p:txBody>
          <a:bodyPr/>
          <a:lstStyle/>
          <a:p>
            <a:pPr fontAlgn="base"/>
            <a:r>
              <a:rPr lang="en-US" dirty="0"/>
              <a:t>Once you’ve hooked a reader, it’s time to turn that attention into interest.</a:t>
            </a:r>
          </a:p>
          <a:p>
            <a:pPr fontAlgn="base"/>
            <a:r>
              <a:rPr lang="en-US" b="1" dirty="0"/>
              <a:t>Show You Understand Their Problem</a:t>
            </a:r>
            <a:endParaRPr lang="en-US" dirty="0"/>
          </a:p>
          <a:p>
            <a:pPr lvl="1" fontAlgn="base"/>
            <a:r>
              <a:rPr lang="en-US" b="1" dirty="0"/>
              <a:t>Share Personal Experience. </a:t>
            </a:r>
            <a:endParaRPr lang="en-US" dirty="0"/>
          </a:p>
          <a:p>
            <a:pPr lvl="1" fontAlgn="base"/>
            <a:r>
              <a:rPr lang="en-US" b="1" dirty="0"/>
              <a:t>Share Customer Stories. </a:t>
            </a:r>
            <a:endParaRPr lang="en-US" dirty="0"/>
          </a:p>
          <a:p>
            <a:pPr lvl="1" fontAlgn="base"/>
            <a:r>
              <a:rPr lang="en-US" b="1" dirty="0"/>
              <a:t>Share Fictional Stories. </a:t>
            </a:r>
            <a:r>
              <a:rPr lang="en-US" dirty="0"/>
              <a:t>Make it </a:t>
            </a:r>
            <a:r>
              <a:rPr lang="en-US" dirty="0" smtClean="0"/>
              <a:t>entertaining</a:t>
            </a:r>
            <a:endParaRPr lang="en-US" dirty="0"/>
          </a:p>
          <a:p>
            <a:pPr lvl="1" fontAlgn="base"/>
            <a:r>
              <a:rPr lang="en-US" b="1" dirty="0"/>
              <a:t>Share Other Peoples Stories. </a:t>
            </a:r>
            <a:endParaRPr lang="en-US" b="1" dirty="0" smtClean="0"/>
          </a:p>
          <a:p>
            <a:pPr fontAlgn="base"/>
            <a:endParaRPr lang="en-US" b="1" dirty="0" smtClean="0"/>
          </a:p>
          <a:p>
            <a:pPr fontAlgn="base"/>
            <a:r>
              <a:rPr lang="en-US" b="1" dirty="0" smtClean="0"/>
              <a:t>Remember </a:t>
            </a:r>
            <a:r>
              <a:rPr lang="en-US" b="1" dirty="0"/>
              <a:t>to Make it </a:t>
            </a:r>
            <a:r>
              <a:rPr lang="en-US" b="1" dirty="0" err="1"/>
              <a:t>Scannable</a:t>
            </a:r>
            <a:r>
              <a:rPr lang="en-US" b="1" dirty="0"/>
              <a:t> &amp; Visually Appealing.</a:t>
            </a:r>
            <a:r>
              <a:rPr lang="en-US" dirty="0"/>
              <a:t/>
            </a:r>
            <a:br>
              <a:rPr lang="en-US" dirty="0"/>
            </a:br>
            <a:endParaRPr lang="en-US" dirty="0"/>
          </a:p>
        </p:txBody>
      </p:sp>
    </p:spTree>
    <p:extLst>
      <p:ext uri="{BB962C8B-B14F-4D97-AF65-F5344CB8AC3E}">
        <p14:creationId xmlns:p14="http://schemas.microsoft.com/office/powerpoint/2010/main" val="77440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77</TotalTime>
  <Words>604</Words>
  <Application>Microsoft Office PowerPoint</Application>
  <PresentationFormat>Widescreen</PresentationFormat>
  <Paragraphs>145</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Copywriting Training</vt:lpstr>
      <vt:lpstr>WHAT IS COPYWRITING? </vt:lpstr>
      <vt:lpstr>Activities that benefit from better copywriting:</vt:lpstr>
      <vt:lpstr>Who can write copy</vt:lpstr>
      <vt:lpstr>A.I.D.A  </vt:lpstr>
      <vt:lpstr>1. ATTENTION  Headlines are “eighty cents of the dollar” </vt:lpstr>
      <vt:lpstr>Tips for writing magnetic headline</vt:lpstr>
      <vt:lpstr>Tips for writing magnetic headline - 2</vt:lpstr>
      <vt:lpstr>2. INTEREST  CONNECT WITH THEIR PROBLEM  </vt:lpstr>
      <vt:lpstr>DESIRE  MAKE THEM “FEEL” THE TRANSFORMATION </vt:lpstr>
      <vt:lpstr>ACTION LEAD READERS TO ACTION</vt:lpstr>
      <vt:lpstr>5 Tips to Create an Irresistible Call to Action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Copywriting Training</dc:title>
  <dc:creator>Windows User</dc:creator>
  <cp:lastModifiedBy>Windows User</cp:lastModifiedBy>
  <cp:revision>25</cp:revision>
  <dcterms:created xsi:type="dcterms:W3CDTF">2018-12-05T16:55:51Z</dcterms:created>
  <dcterms:modified xsi:type="dcterms:W3CDTF">2018-12-05T18:13:29Z</dcterms:modified>
</cp:coreProperties>
</file>